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75" r:id="rId4"/>
    <p:sldId id="258" r:id="rId5"/>
    <p:sldId id="276" r:id="rId6"/>
    <p:sldId id="265" r:id="rId7"/>
    <p:sldId id="259" r:id="rId8"/>
    <p:sldId id="260" r:id="rId9"/>
    <p:sldId id="261" r:id="rId10"/>
    <p:sldId id="274" r:id="rId11"/>
    <p:sldId id="262" r:id="rId12"/>
    <p:sldId id="263" r:id="rId13"/>
    <p:sldId id="264" r:id="rId14"/>
    <p:sldId id="266" r:id="rId15"/>
    <p:sldId id="272" r:id="rId16"/>
    <p:sldId id="267" r:id="rId17"/>
    <p:sldId id="268" r:id="rId18"/>
    <p:sldId id="269" r:id="rId19"/>
    <p:sldId id="270" r:id="rId20"/>
    <p:sldId id="277" r:id="rId21"/>
    <p:sldId id="278" r:id="rId22"/>
    <p:sldId id="271" r:id="rId23"/>
    <p:sldId id="273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EF6F7B-90EA-4D6B-94DF-C993E9EAB800}" type="datetimeFigureOut">
              <a:rPr lang="zh-CN" altLang="en-US" smtClean="0"/>
              <a:t>2022/9/14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E5169B-C6C7-40E2-A3A1-8B48FE00DA6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mf"/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24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w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Chapter 3</a:t>
            </a:r>
            <a:br>
              <a:rPr lang="en-US" altLang="zh-CN" dirty="0"/>
            </a:br>
            <a:r>
              <a:rPr lang="en-US" altLang="zh-CN" dirty="0"/>
              <a:t>Intensity Transformation and </a:t>
            </a:r>
            <a:br>
              <a:rPr lang="en-US" altLang="zh-CN" dirty="0"/>
            </a:br>
            <a:r>
              <a:rPr lang="en-US" altLang="zh-CN" dirty="0"/>
              <a:t>Spatial Filtering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Part1: Intensity Transformation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3.2.2 Power (Gamma) Transformations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[Programming]</a:t>
            </a:r>
          </a:p>
          <a:p>
            <a:endParaRPr lang="en-US" altLang="zh-CN" dirty="0"/>
          </a:p>
          <a:p>
            <a:r>
              <a:rPr lang="en-US" altLang="zh-CN" dirty="0"/>
              <a:t>How </a:t>
            </a:r>
            <a:r>
              <a:rPr lang="en-US" altLang="zh-CN"/>
              <a:t>to accelerate?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3.2.2 Power (Gamma) Transformations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1556792"/>
            <a:ext cx="4392488" cy="4621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12160" y="1556791"/>
            <a:ext cx="1728192" cy="3509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3.2.2 Power (Gamma) Transformations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90800" y="1725613"/>
            <a:ext cx="3771900" cy="490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2088" y="1736725"/>
            <a:ext cx="908050" cy="3074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3.2.3 Power (Gamma) Transformations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80" y="1556792"/>
            <a:ext cx="4735513" cy="4711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1180" y="1571079"/>
            <a:ext cx="968375" cy="203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3.2.4 Piecewise-Linear Transformation Functions I -Contrast stretching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628800"/>
            <a:ext cx="4356187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00602" y="1923182"/>
            <a:ext cx="1427782" cy="3856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Thresholding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2276872"/>
            <a:ext cx="5528253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00192" y="2276872"/>
            <a:ext cx="1584176" cy="256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3.2.4 Piecewise-Linear Transformation Functions II: Intensity-level slicing 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452075"/>
            <a:ext cx="8229600" cy="282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3.2.4 Piecewise-Linear Transformation Functions II: Intensity-level slicing 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764" y="1600200"/>
            <a:ext cx="811647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3.2.4 Piecewise-Linear Transformation Functions III: Bit-plane slicing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420888"/>
            <a:ext cx="5896453" cy="2289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16216" y="2204864"/>
            <a:ext cx="1864225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3.2.4 Piecewise-Linear Transformation Functions II: Bit-plane slicing 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5436" y="1600200"/>
            <a:ext cx="751312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3.1 Background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3.1.1 Intensity Transform</a:t>
            </a:r>
          </a:p>
          <a:p>
            <a:pPr lvl="1"/>
            <a:r>
              <a:rPr lang="en-US" altLang="zh-CN" dirty="0"/>
              <a:t>g[</a:t>
            </a:r>
            <a:r>
              <a:rPr lang="en-US" altLang="zh-CN" dirty="0" err="1"/>
              <a:t>x,y</a:t>
            </a:r>
            <a:r>
              <a:rPr lang="en-US" altLang="zh-CN" dirty="0"/>
              <a:t>]=T[f[</a:t>
            </a:r>
            <a:r>
              <a:rPr lang="en-US" altLang="zh-CN" dirty="0" err="1"/>
              <a:t>x,y</a:t>
            </a:r>
            <a:r>
              <a:rPr lang="en-US" altLang="zh-CN" dirty="0"/>
              <a:t>]],  T is a unary function</a:t>
            </a:r>
          </a:p>
          <a:p>
            <a:r>
              <a:rPr lang="en-US" altLang="zh-CN" dirty="0"/>
              <a:t>3.1.2 Spatial Filtering</a:t>
            </a:r>
          </a:p>
          <a:p>
            <a:pPr lvl="1"/>
            <a:endParaRPr lang="en-US" altLang="zh-CN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/>
        </p:nvGraphicFramePr>
        <p:xfrm>
          <a:off x="1763688" y="3861048"/>
          <a:ext cx="6492629" cy="10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公式" r:id="rId2" imgW="66751200" imgH="10363200" progId="Equation.3">
                  <p:embed/>
                </p:oleObj>
              </mc:Choice>
              <mc:Fallback>
                <p:oleObj name="公式" r:id="rId2" imgW="66751200" imgH="10363200" progId="Equation.3">
                  <p:embed/>
                  <p:pic>
                    <p:nvPicPr>
                      <p:cNvPr id="0" name="图片 1024"/>
                      <p:cNvPicPr>
                        <a:picLocks noChangeAspect="1"/>
                      </p:cNvPicPr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63688" y="3861048"/>
                        <a:ext cx="6492629" cy="1007988"/>
                      </a:xfrm>
                      <a:prstGeom prst="rect">
                        <a:avLst/>
                      </a:prstGeom>
                      <a:noFill/>
                      <a:ln w="9525"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Bit-plane slicing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[Programming]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Bit-plane slicing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[Draw the bit-plane slicing function curve]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3.2.4 Piecewise-Linear Transformation Functions II: Bit-plane slicing </a:t>
            </a:r>
            <a:endParaRPr lang="zh-CN" altLang="en-US" dirty="0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834366"/>
            <a:ext cx="8229600" cy="205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>
                <a:solidFill>
                  <a:srgbClr val="FF0000"/>
                </a:solidFill>
              </a:rPr>
              <a:t>3.2.4 Brightness Transformation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None/>
            </a:pPr>
            <a:r>
              <a:rPr lang="en-US" altLang="zh-CN" dirty="0"/>
              <a:t>Basic</a:t>
            </a:r>
          </a:p>
          <a:p>
            <a:pPr>
              <a:buNone/>
            </a:pPr>
            <a:r>
              <a:rPr lang="en-US" altLang="zh-CN" dirty="0"/>
              <a:t>	g[</a:t>
            </a:r>
            <a:r>
              <a:rPr lang="en-US" altLang="zh-CN" dirty="0" err="1"/>
              <a:t>x,y</a:t>
            </a:r>
            <a:r>
              <a:rPr lang="en-US" altLang="zh-CN" dirty="0"/>
              <a:t>] = f[</a:t>
            </a:r>
            <a:r>
              <a:rPr lang="en-US" altLang="zh-CN" dirty="0" err="1"/>
              <a:t>x,y</a:t>
            </a:r>
            <a:r>
              <a:rPr lang="en-US" altLang="zh-CN" dirty="0"/>
              <a:t>]+c</a:t>
            </a:r>
          </a:p>
          <a:p>
            <a:pPr>
              <a:buNone/>
            </a:pPr>
            <a:r>
              <a:rPr lang="en-US" altLang="zh-CN" dirty="0"/>
              <a:t>	g[</a:t>
            </a:r>
            <a:r>
              <a:rPr lang="en-US" altLang="zh-CN" dirty="0" err="1"/>
              <a:t>x,y</a:t>
            </a:r>
            <a:r>
              <a:rPr lang="en-US" altLang="zh-CN" dirty="0"/>
              <a:t>] = k f[</a:t>
            </a:r>
            <a:r>
              <a:rPr lang="en-US" altLang="zh-CN" dirty="0" err="1"/>
              <a:t>x,y</a:t>
            </a:r>
            <a:r>
              <a:rPr lang="en-US" altLang="zh-CN" dirty="0"/>
              <a:t>]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Saturation Operation</a:t>
            </a:r>
          </a:p>
          <a:p>
            <a:pPr>
              <a:buNone/>
            </a:pPr>
            <a:r>
              <a:rPr lang="en-US" altLang="zh-CN" dirty="0"/>
              <a:t>	g[</a:t>
            </a:r>
            <a:r>
              <a:rPr lang="en-US" altLang="zh-CN" dirty="0" err="1"/>
              <a:t>x,y</a:t>
            </a:r>
            <a:r>
              <a:rPr lang="en-US" altLang="zh-CN" dirty="0"/>
              <a:t>] = S(f[</a:t>
            </a:r>
            <a:r>
              <a:rPr lang="en-US" altLang="zh-CN" dirty="0" err="1"/>
              <a:t>x,y</a:t>
            </a:r>
            <a:r>
              <a:rPr lang="en-US" altLang="zh-CN" dirty="0"/>
              <a:t>]+c)</a:t>
            </a:r>
          </a:p>
          <a:p>
            <a:pPr>
              <a:buNone/>
            </a:pPr>
            <a:r>
              <a:rPr lang="en-US" altLang="zh-CN" dirty="0"/>
              <a:t>    g[</a:t>
            </a:r>
            <a:r>
              <a:rPr lang="en-US" altLang="zh-CN" dirty="0" err="1"/>
              <a:t>x,y</a:t>
            </a:r>
            <a:r>
              <a:rPr lang="en-US" altLang="zh-CN" dirty="0"/>
              <a:t>] = S(k f[</a:t>
            </a:r>
            <a:r>
              <a:rPr lang="en-US" altLang="zh-CN" dirty="0" err="1"/>
              <a:t>x,y</a:t>
            </a:r>
            <a:r>
              <a:rPr lang="en-US" altLang="zh-CN" dirty="0"/>
              <a:t>])</a:t>
            </a:r>
          </a:p>
          <a:p>
            <a:pPr>
              <a:buNone/>
            </a:pPr>
            <a:r>
              <a:rPr lang="en-US" altLang="zh-CN" dirty="0"/>
              <a:t>[Graph &amp; Programming]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3.1.2 Spatial Filtering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827584" y="1844824"/>
          <a:ext cx="4464495" cy="46085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377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778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658359">
                <a:tc>
                  <a:txBody>
                    <a:bodyPr/>
                    <a:lstStyle/>
                    <a:p>
                      <a:r>
                        <a:rPr lang="zh-CN" altLang="en-US" dirty="0"/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58359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#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732724"/>
              </p:ext>
            </p:extLst>
          </p:nvPr>
        </p:nvGraphicFramePr>
        <p:xfrm>
          <a:off x="6432377" y="1052736"/>
          <a:ext cx="1872207" cy="194421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240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406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40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641936"/>
              </p:ext>
            </p:extLst>
          </p:nvPr>
        </p:nvGraphicFramePr>
        <p:xfrm>
          <a:off x="6156176" y="3861049"/>
          <a:ext cx="2021541" cy="17276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738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38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384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75899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5899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5899"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-1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zh-CN" altLang="en-US" dirty="0">
                          <a:solidFill>
                            <a:srgbClr val="FF0000"/>
                          </a:solidFill>
                        </a:rPr>
                        <a:t>*</a:t>
                      </a:r>
                      <a:r>
                        <a:rPr lang="en-US" altLang="zh-CN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3.1.2 Spatial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700808"/>
            <a:ext cx="4332982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24128" y="1844824"/>
            <a:ext cx="1512168" cy="2489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Enhancement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Enhancement is the process of manipulating an image so that the result is more suitable than the original for </a:t>
            </a:r>
            <a:r>
              <a:rPr lang="en-US" altLang="zh-CN"/>
              <a:t>specific application.  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 Some Basic Intensity Transform Functions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1772816"/>
            <a:ext cx="4392488" cy="41125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30924" y="1868488"/>
            <a:ext cx="2117747" cy="2064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 Some Basic Intensity Transform Functions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3.2.1 Image Negative </a:t>
            </a:r>
          </a:p>
          <a:p>
            <a:pPr lvl="1">
              <a:buNone/>
            </a:pPr>
            <a:r>
              <a:rPr lang="en-US" altLang="zh-CN" dirty="0"/>
              <a:t>s = L-1-r</a:t>
            </a:r>
          </a:p>
          <a:p>
            <a:pPr lvl="1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2780928"/>
            <a:ext cx="5345113" cy="3132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2924944"/>
            <a:ext cx="1885974" cy="292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3.2.2 Log Transformations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	s = c log(1+r), r &gt;=0</a:t>
            </a:r>
          </a:p>
          <a:p>
            <a:pPr>
              <a:buNone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2348880"/>
            <a:ext cx="7113331" cy="3528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52320" y="2420888"/>
            <a:ext cx="1440160" cy="20656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3.2.2 Power (Gamma) Transformations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1628800"/>
            <a:ext cx="4436282" cy="4104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844823"/>
            <a:ext cx="1440160" cy="18062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323</Words>
  <Application>Microsoft Office PowerPoint</Application>
  <PresentationFormat>全屏显示(4:3)</PresentationFormat>
  <Paragraphs>73</Paragraphs>
  <Slides>23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Arial</vt:lpstr>
      <vt:lpstr>Calibri</vt:lpstr>
      <vt:lpstr>Office 主题</vt:lpstr>
      <vt:lpstr>公式</vt:lpstr>
      <vt:lpstr>Chapter 3 Intensity Transformation and  Spatial Filtering </vt:lpstr>
      <vt:lpstr>3.1 Background</vt:lpstr>
      <vt:lpstr>3.1.2 Spatial Filtering</vt:lpstr>
      <vt:lpstr>3.1.2 Spatial Filtering</vt:lpstr>
      <vt:lpstr>Image Enhancement</vt:lpstr>
      <vt:lpstr>3.2 Some Basic Intensity Transform Functions</vt:lpstr>
      <vt:lpstr>3.2 Some Basic Intensity Transform Functions</vt:lpstr>
      <vt:lpstr>3.2.2 Log Transformations</vt:lpstr>
      <vt:lpstr>3.2.2 Power (Gamma) Transformations</vt:lpstr>
      <vt:lpstr>3.2.2 Power (Gamma) Transformations</vt:lpstr>
      <vt:lpstr>3.2.2 Power (Gamma) Transformations</vt:lpstr>
      <vt:lpstr>3.2.2 Power (Gamma) Transformations</vt:lpstr>
      <vt:lpstr>3.2.3 Power (Gamma) Transformations</vt:lpstr>
      <vt:lpstr>3.2.4 Piecewise-Linear Transformation Functions I -Contrast stretching</vt:lpstr>
      <vt:lpstr>Thresholding </vt:lpstr>
      <vt:lpstr>3.2.4 Piecewise-Linear Transformation Functions II: Intensity-level slicing </vt:lpstr>
      <vt:lpstr>3.2.4 Piecewise-Linear Transformation Functions II: Intensity-level slicing </vt:lpstr>
      <vt:lpstr>3.2.4 Piecewise-Linear Transformation Functions III: Bit-plane slicing </vt:lpstr>
      <vt:lpstr>3.2.4 Piecewise-Linear Transformation Functions II: Bit-plane slicing </vt:lpstr>
      <vt:lpstr>Bit-plane slicing</vt:lpstr>
      <vt:lpstr>Bit-plane slicing</vt:lpstr>
      <vt:lpstr>3.2.4 Piecewise-Linear Transformation Functions II: Bit-plane slicing </vt:lpstr>
      <vt:lpstr>3.2.4 Brightness Transformation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3 Intensity Transformation and  Spatial Filtering</dc:title>
  <dc:creator>梁毅军</dc:creator>
  <cp:lastModifiedBy>Liang Yijun</cp:lastModifiedBy>
  <cp:revision>32</cp:revision>
  <dcterms:created xsi:type="dcterms:W3CDTF">2013-09-22T11:32:00Z</dcterms:created>
  <dcterms:modified xsi:type="dcterms:W3CDTF">2022-09-14T00:52:07Z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